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72" r:id="rId15"/>
    <p:sldId id="274" r:id="rId16"/>
    <p:sldId id="268" r:id="rId17"/>
    <p:sldId id="269" r:id="rId18"/>
    <p:sldId id="270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5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C160A-3E2F-C041-A16F-0A8990451923}" type="datetimeFigureOut">
              <a:rPr lang="en-RS" smtClean="0"/>
              <a:t>18/10/2020</a:t>
            </a:fld>
            <a:endParaRPr lang="en-R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E4193-4F7A-5640-926F-A8CA8D2F5D6E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450201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r>
              <a:rPr lang="en-US"/>
              <a:t>17/10/2020</a:t>
            </a:r>
            <a:endParaRPr lang="e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B31082B-5C46-6046-AB8E-B37540904BCE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830343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17/10/2020</a:t>
            </a:r>
            <a:endParaRPr lang="e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87102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17/10/2020</a:t>
            </a:r>
            <a:endParaRPr lang="e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2623690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17/10/2020</a:t>
            </a:r>
            <a:endParaRPr lang="e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‹#›</a:t>
            </a:fld>
            <a:endParaRPr lang="en-R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8578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17/10/2020</a:t>
            </a:r>
            <a:endParaRPr lang="e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478851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17/10/2020</a:t>
            </a:r>
            <a:endParaRPr lang="en-R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506218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17/10/2020</a:t>
            </a:r>
            <a:endParaRPr lang="en-R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737499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17/10/2020</a:t>
            </a:r>
            <a:endParaRPr lang="e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360079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17/10/2020</a:t>
            </a:r>
            <a:endParaRPr lang="e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120974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17/10/2020</a:t>
            </a:r>
            <a:endParaRPr lang="e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567599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17/10/2020</a:t>
            </a:r>
            <a:endParaRPr lang="e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3465818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17/10/2020</a:t>
            </a:r>
            <a:endParaRPr lang="e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214474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17/10/2020</a:t>
            </a:r>
            <a:endParaRPr lang="en-R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2934404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17/10/2020</a:t>
            </a:r>
            <a:endParaRPr lang="en-R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59762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17/10/2020</a:t>
            </a:r>
            <a:endParaRPr lang="en-R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284629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17/10/2020</a:t>
            </a:r>
            <a:endParaRPr lang="e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225057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17/10/2020</a:t>
            </a:r>
            <a:endParaRPr lang="e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434610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17/10/2020</a:t>
            </a:r>
            <a:endParaRPr lang="e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1082B-5C46-6046-AB8E-B37540904BCE}" type="slidenum">
              <a:rPr lang="en-RS" smtClean="0"/>
              <a:t>‹#›</a:t>
            </a:fld>
            <a:endParaRPr lang="en-RS" dirty="0"/>
          </a:p>
        </p:txBody>
      </p:sp>
    </p:spTree>
    <p:extLst>
      <p:ext uri="{BB962C8B-B14F-4D97-AF65-F5344CB8AC3E}">
        <p14:creationId xmlns:p14="http://schemas.microsoft.com/office/powerpoint/2010/main" val="10673155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3FEBB-E034-394F-94B8-9BFDEFBEF5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RS" b="1" dirty="0"/>
              <a:t>Inženjerstvo zahteva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C0BD61-EC41-804B-BA1F-848912A062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RS" dirty="0">
                <a:solidFill>
                  <a:srgbClr val="182536"/>
                </a:solidFill>
              </a:rPr>
              <a:t>Kristina Radivojević S55/20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AAEC0-2F3C-9644-8D7F-5B23126628D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530" y="14288"/>
            <a:ext cx="2774469" cy="566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2270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0E76-A98E-D346-8BCF-C64FA44C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3814"/>
            <a:ext cx="9905998" cy="1478570"/>
          </a:xfrm>
        </p:spPr>
        <p:txBody>
          <a:bodyPr/>
          <a:lstStyle/>
          <a:p>
            <a:r>
              <a:rPr lang="sr-Latn-RS" b="1" dirty="0">
                <a:solidFill>
                  <a:srgbClr val="182536"/>
                </a:solidFill>
              </a:rPr>
              <a:t>Proces prikupljanja zahteva</a:t>
            </a:r>
            <a:endParaRPr lang="en-RS" b="1" dirty="0">
              <a:solidFill>
                <a:srgbClr val="18253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9A6EE-8BD9-864D-8711-9FBE30BAB9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530" y="14288"/>
            <a:ext cx="2774469" cy="5664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892F70-9FE6-9742-9E9E-188E92D2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10</a:t>
            </a:fld>
            <a:endParaRPr lang="en-R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3860B-43CB-C741-9EE4-56DD5A51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11910"/>
            <a:ext cx="9905999" cy="4229100"/>
          </a:xfrm>
        </p:spPr>
        <p:txBody>
          <a:bodyPr>
            <a:normAutofit/>
          </a:bodyPr>
          <a:lstStyle/>
          <a:p>
            <a:r>
              <a:rPr lang="en-RS" dirty="0"/>
              <a:t>Bavi se definisanjem korisničkih potreba , neophodnih funkcija i svih vrsta ograničenja u funkcionisanju nekog sistema</a:t>
            </a:r>
          </a:p>
          <a:p>
            <a:r>
              <a:rPr lang="en-GB" dirty="0"/>
              <a:t>P</a:t>
            </a:r>
            <a:r>
              <a:rPr lang="en-RS" dirty="0"/>
              <a:t>otencijalni problemi</a:t>
            </a:r>
          </a:p>
          <a:p>
            <a:pPr lvl="1">
              <a:buFont typeface="Wingdings" pitchFamily="2" charset="2"/>
              <a:buChar char="Ø"/>
            </a:pPr>
            <a:r>
              <a:rPr lang="en-RS" dirty="0"/>
              <a:t> učesnici razvoja ne znaju šta tačno žele od svog sistema</a:t>
            </a:r>
          </a:p>
          <a:p>
            <a:pPr lvl="1">
              <a:buFont typeface="Wingdings" pitchFamily="2" charset="2"/>
              <a:buChar char="Ø"/>
            </a:pPr>
            <a:r>
              <a:rPr lang="en-RS" dirty="0"/>
              <a:t> učesnici razvoja koriste jezik svoje oblasti koji ne mora biti razumljiv poslovnim            analitičarima</a:t>
            </a:r>
          </a:p>
          <a:p>
            <a:pPr lvl="1">
              <a:buFont typeface="Wingdings" pitchFamily="2" charset="2"/>
              <a:buChar char="Ø"/>
            </a:pPr>
            <a:r>
              <a:rPr lang="en-RS" dirty="0"/>
              <a:t> učesnici ravoja ne znaju šta je tehnički izvodljivo i mogu imati nerealna očekivanja</a:t>
            </a:r>
          </a:p>
          <a:p>
            <a:pPr lvl="1">
              <a:buFont typeface="Wingdings" pitchFamily="2" charset="2"/>
              <a:buChar char="Ø"/>
            </a:pPr>
            <a:r>
              <a:rPr lang="en-RS" dirty="0"/>
              <a:t> različiti učesnici imaju različite zahteve, koji mogu biti suprotstavljeni pa je potrebno rešavati konflikte</a:t>
            </a:r>
          </a:p>
          <a:p>
            <a:pPr lvl="1">
              <a:buFont typeface="Wingdings" pitchFamily="2" charset="2"/>
              <a:buChar char="Ø"/>
            </a:pPr>
            <a:endParaRPr lang="en-RS" dirty="0"/>
          </a:p>
        </p:txBody>
      </p:sp>
      <p:pic>
        <p:nvPicPr>
          <p:cNvPr id="5" name="Graphic 4" descr="Playbook">
            <a:extLst>
              <a:ext uri="{FF2B5EF4-FFF2-40B4-BE49-F238E27FC236}">
                <a16:creationId xmlns:a16="http://schemas.microsoft.com/office/drawing/2014/main" id="{99D78F72-8A31-E649-ABEA-2B6CC557F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4317" y="2487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20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0E76-A98E-D346-8BCF-C64FA44C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3814"/>
            <a:ext cx="9905998" cy="1478570"/>
          </a:xfrm>
        </p:spPr>
        <p:txBody>
          <a:bodyPr/>
          <a:lstStyle/>
          <a:p>
            <a:r>
              <a:rPr lang="sr-Latn-RS" b="1" dirty="0">
                <a:solidFill>
                  <a:srgbClr val="182536"/>
                </a:solidFill>
              </a:rPr>
              <a:t>tehnike prikupljanja zahteva</a:t>
            </a:r>
            <a:endParaRPr lang="en-RS" b="1" dirty="0">
              <a:solidFill>
                <a:srgbClr val="18253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9A6EE-8BD9-864D-8711-9FBE30BAB9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530" y="14288"/>
            <a:ext cx="2774469" cy="5664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892F70-9FE6-9742-9E9E-188E92D2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11</a:t>
            </a:fld>
            <a:endParaRPr lang="en-R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3860B-43CB-C741-9EE4-56DD5A51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55700"/>
            <a:ext cx="9905999" cy="5181599"/>
          </a:xfrm>
        </p:spPr>
        <p:txBody>
          <a:bodyPr>
            <a:normAutofit lnSpcReduction="10000"/>
          </a:bodyPr>
          <a:lstStyle/>
          <a:p>
            <a:r>
              <a:rPr lang="en-RS" dirty="0"/>
              <a:t>Tradicionalne </a:t>
            </a:r>
          </a:p>
          <a:p>
            <a:pPr lvl="1">
              <a:buFont typeface="Wingdings" pitchFamily="2" charset="2"/>
              <a:buChar char="Ø"/>
            </a:pPr>
            <a:r>
              <a:rPr lang="en-RS" dirty="0"/>
              <a:t> intervjui – otvorenog ili zatvorenog tipa</a:t>
            </a:r>
          </a:p>
          <a:p>
            <a:pPr lvl="1">
              <a:buFont typeface="Wingdings" pitchFamily="2" charset="2"/>
              <a:buChar char="Ø"/>
            </a:pPr>
            <a:r>
              <a:rPr lang="en-RS" dirty="0"/>
              <a:t> upitnici</a:t>
            </a:r>
          </a:p>
          <a:p>
            <a:pPr lvl="1">
              <a:buFont typeface="Wingdings" pitchFamily="2" charset="2"/>
              <a:buChar char="Ø"/>
            </a:pPr>
            <a:r>
              <a:rPr lang="en-RS" dirty="0"/>
              <a:t> grupni intervjui</a:t>
            </a:r>
          </a:p>
          <a:p>
            <a:pPr lvl="1">
              <a:buFont typeface="Wingdings" pitchFamily="2" charset="2"/>
              <a:buChar char="Ø"/>
            </a:pPr>
            <a:r>
              <a:rPr lang="en-RS" dirty="0"/>
              <a:t> posmatranje</a:t>
            </a:r>
          </a:p>
          <a:p>
            <a:pPr lvl="1">
              <a:buFont typeface="Wingdings" pitchFamily="2" charset="2"/>
              <a:buChar char="Ø"/>
            </a:pPr>
            <a:r>
              <a:rPr lang="en-RS" dirty="0"/>
              <a:t> analiza procedura i drugih dokumenata</a:t>
            </a:r>
          </a:p>
          <a:p>
            <a:r>
              <a:rPr lang="en-RS" dirty="0"/>
              <a:t>Savremene</a:t>
            </a:r>
          </a:p>
          <a:p>
            <a:pPr lvl="1">
              <a:buFont typeface="Wingdings" pitchFamily="2" charset="2"/>
              <a:buChar char="Ø"/>
            </a:pPr>
            <a:r>
              <a:rPr lang="en-RS" dirty="0"/>
              <a:t> izrada prototipa – cilj je razvoj konkretnih specifikacija razmatranog sistema, pravi se površna verzija sistema koji ide na uvid korisniku</a:t>
            </a:r>
          </a:p>
          <a:p>
            <a:pPr lvl="1">
              <a:buFont typeface="Wingdings" pitchFamily="2" charset="2"/>
              <a:buChar char="Ø"/>
            </a:pPr>
            <a:r>
              <a:rPr lang="en-RS" dirty="0"/>
              <a:t> zajedničko projektovanje – simultano prikupljanje sistemskih zahteva od najvažnijih ljudi; izvodi se van radnog mesta; krajnji rezultat su dokumentovani detalji postojeceg i svojstva budućeg sistema</a:t>
            </a:r>
          </a:p>
          <a:p>
            <a:pPr marL="457200" lvl="1" indent="0">
              <a:buNone/>
            </a:pPr>
            <a:endParaRPr lang="en-RS" dirty="0"/>
          </a:p>
        </p:txBody>
      </p:sp>
      <p:pic>
        <p:nvPicPr>
          <p:cNvPr id="9" name="Picture 2" descr="Your Make-or-Break Interview Moment: 'Tell Me About Yourself'">
            <a:extLst>
              <a:ext uri="{FF2B5EF4-FFF2-40B4-BE49-F238E27FC236}">
                <a16:creationId xmlns:a16="http://schemas.microsoft.com/office/drawing/2014/main" id="{68C2B96F-EBA4-734C-98B0-1EDD44D0B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230" y="1227440"/>
            <a:ext cx="403860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344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0E76-A98E-D346-8BCF-C64FA44C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4830"/>
            <a:ext cx="6069013" cy="1478570"/>
          </a:xfrm>
        </p:spPr>
        <p:txBody>
          <a:bodyPr/>
          <a:lstStyle/>
          <a:p>
            <a:r>
              <a:rPr lang="en-GB" b="1" dirty="0">
                <a:solidFill>
                  <a:srgbClr val="182536"/>
                </a:solidFill>
              </a:rPr>
              <a:t>S</a:t>
            </a:r>
            <a:r>
              <a:rPr lang="en-RS" b="1" dirty="0">
                <a:solidFill>
                  <a:srgbClr val="182536"/>
                </a:solidFill>
              </a:rPr>
              <a:t>truktuiranje korisničkih zahteva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9A6EE-8BD9-864D-8711-9FBE30BAB9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530" y="14288"/>
            <a:ext cx="2774469" cy="5664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892F70-9FE6-9742-9E9E-188E92D2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12</a:t>
            </a:fld>
            <a:endParaRPr lang="en-R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3860B-43CB-C741-9EE4-56DD5A51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3400"/>
            <a:ext cx="9905999" cy="3606799"/>
          </a:xfrm>
        </p:spPr>
        <p:txBody>
          <a:bodyPr>
            <a:normAutofit/>
          </a:bodyPr>
          <a:lstStyle/>
          <a:p>
            <a:r>
              <a:rPr lang="en-GB" dirty="0"/>
              <a:t>M</a:t>
            </a:r>
            <a:r>
              <a:rPr lang="en-RS" dirty="0"/>
              <a:t>odeliranje procesa – Dataflow dijagram</a:t>
            </a:r>
          </a:p>
          <a:p>
            <a:r>
              <a:rPr lang="en-GB" dirty="0"/>
              <a:t>M</a:t>
            </a:r>
            <a:r>
              <a:rPr lang="en-RS" dirty="0"/>
              <a:t>odeliranje podataka – Entity-relationship dijagram</a:t>
            </a:r>
          </a:p>
          <a:p>
            <a:r>
              <a:rPr lang="en-RS" dirty="0"/>
              <a:t>Objektno-orijentisano modeliranje – više analitičkih UML dijagrama</a:t>
            </a:r>
          </a:p>
          <a:p>
            <a:pPr lvl="2">
              <a:buFont typeface="Wingdings" pitchFamily="2" charset="2"/>
              <a:buChar char="Ø"/>
            </a:pPr>
            <a:r>
              <a:rPr lang="en-RS" dirty="0"/>
              <a:t> Model slučajeva korišćenja – Use Case dijagram </a:t>
            </a:r>
          </a:p>
          <a:p>
            <a:pPr lvl="2">
              <a:buFont typeface="Wingdings" pitchFamily="2" charset="2"/>
              <a:buChar char="Ø"/>
            </a:pPr>
            <a:r>
              <a:rPr lang="en-RS" dirty="0"/>
              <a:t> Rečnik – Glossary</a:t>
            </a:r>
          </a:p>
          <a:p>
            <a:pPr lvl="2">
              <a:buFont typeface="Wingdings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Opunske</a:t>
            </a:r>
            <a:r>
              <a:rPr lang="en-GB" dirty="0"/>
              <a:t> </a:t>
            </a:r>
            <a:r>
              <a:rPr lang="en-GB" dirty="0" err="1"/>
              <a:t>specifikacije</a:t>
            </a:r>
            <a:r>
              <a:rPr lang="en-GB" dirty="0"/>
              <a:t> – Supplementary specifications</a:t>
            </a:r>
            <a:endParaRPr lang="en-RS" dirty="0"/>
          </a:p>
          <a:p>
            <a:pPr lvl="2">
              <a:buFont typeface="Wingdings" pitchFamily="2" charset="2"/>
              <a:buChar char="Ø"/>
            </a:pPr>
            <a:endParaRPr lang="en-RS" dirty="0"/>
          </a:p>
          <a:p>
            <a:pPr lvl="2">
              <a:buFont typeface="Wingdings" pitchFamily="2" charset="2"/>
              <a:buChar char="Ø"/>
            </a:pPr>
            <a:endParaRPr lang="en-RS" dirty="0"/>
          </a:p>
        </p:txBody>
      </p:sp>
      <p:pic>
        <p:nvPicPr>
          <p:cNvPr id="5" name="Graphic 4" descr="Hierarchy">
            <a:extLst>
              <a:ext uri="{FF2B5EF4-FFF2-40B4-BE49-F238E27FC236}">
                <a16:creationId xmlns:a16="http://schemas.microsoft.com/office/drawing/2014/main" id="{26ACB734-9978-3948-A7D9-BECB7FBA0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4411" y="5807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22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0E76-A98E-D346-8BCF-C64FA44C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04778"/>
            <a:ext cx="9905998" cy="1478570"/>
          </a:xfrm>
        </p:spPr>
        <p:txBody>
          <a:bodyPr/>
          <a:lstStyle/>
          <a:p>
            <a:r>
              <a:rPr lang="en-RS" b="1" dirty="0">
                <a:solidFill>
                  <a:srgbClr val="182536"/>
                </a:solidFill>
              </a:rPr>
              <a:t>dataflow dijagram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9A6EE-8BD9-864D-8711-9FBE30BAB9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530" y="14288"/>
            <a:ext cx="2774469" cy="5664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892F70-9FE6-9742-9E9E-188E92D2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13</a:t>
            </a:fld>
            <a:endParaRPr lang="en-R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3860B-43CB-C741-9EE4-56DD5A51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3400"/>
            <a:ext cx="9905999" cy="3606799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RS" dirty="0"/>
          </a:p>
          <a:p>
            <a:pPr lvl="2">
              <a:buFont typeface="Wingdings" pitchFamily="2" charset="2"/>
              <a:buChar char="Ø"/>
            </a:pPr>
            <a:endParaRPr lang="en-R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D7FDFC2-B43A-8245-AB82-3F5C87B5E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11" y="1282699"/>
            <a:ext cx="48514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850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0E76-A98E-D346-8BCF-C64FA44C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6" y="23814"/>
            <a:ext cx="9905998" cy="1478570"/>
          </a:xfrm>
        </p:spPr>
        <p:txBody>
          <a:bodyPr/>
          <a:lstStyle/>
          <a:p>
            <a:r>
              <a:rPr lang="en-RS" b="1" dirty="0">
                <a:solidFill>
                  <a:srgbClr val="182536"/>
                </a:solidFill>
              </a:rPr>
              <a:t>Entity-relationship dijagram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9A6EE-8BD9-864D-8711-9FBE30BAB9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530" y="14288"/>
            <a:ext cx="2774469" cy="5664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892F70-9FE6-9742-9E9E-188E92D2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14</a:t>
            </a:fld>
            <a:endParaRPr lang="en-R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3860B-43CB-C741-9EE4-56DD5A51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3400"/>
            <a:ext cx="9905999" cy="3606799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RS" dirty="0"/>
          </a:p>
          <a:p>
            <a:pPr lvl="2">
              <a:buFont typeface="Wingdings" pitchFamily="2" charset="2"/>
              <a:buChar char="Ø"/>
            </a:pPr>
            <a:endParaRPr lang="e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54DE5-E43F-C748-8D52-A5883EDBB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361" y="1644649"/>
            <a:ext cx="89281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0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0E76-A98E-D346-8BCF-C64FA44C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469" y="-133351"/>
            <a:ext cx="9905998" cy="1478570"/>
          </a:xfrm>
        </p:spPr>
        <p:txBody>
          <a:bodyPr/>
          <a:lstStyle/>
          <a:p>
            <a:r>
              <a:rPr lang="en-GB" b="1" dirty="0">
                <a:solidFill>
                  <a:srgbClr val="182536"/>
                </a:solidFill>
              </a:rPr>
              <a:t>U</a:t>
            </a:r>
            <a:r>
              <a:rPr lang="en-RS" b="1" dirty="0">
                <a:solidFill>
                  <a:srgbClr val="182536"/>
                </a:solidFill>
              </a:rPr>
              <a:t>se case dijagram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9A6EE-8BD9-864D-8711-9FBE30BAB9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530" y="14288"/>
            <a:ext cx="2774469" cy="5664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892F70-9FE6-9742-9E9E-188E92D2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15</a:t>
            </a:fld>
            <a:endParaRPr lang="en-R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3860B-43CB-C741-9EE4-56DD5A51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598552"/>
            <a:ext cx="7521221" cy="2811647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RS" dirty="0"/>
          </a:p>
          <a:p>
            <a:pPr lvl="2">
              <a:buFont typeface="Wingdings" pitchFamily="2" charset="2"/>
              <a:buChar char="Ø"/>
            </a:pPr>
            <a:endParaRPr lang="en-R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8665D38-0B79-B04A-B746-C53F37ABE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0" y="1159484"/>
            <a:ext cx="5346090" cy="534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418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0E76-A98E-D346-8BCF-C64FA44C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2406"/>
            <a:ext cx="9905998" cy="1478570"/>
          </a:xfrm>
        </p:spPr>
        <p:txBody>
          <a:bodyPr/>
          <a:lstStyle/>
          <a:p>
            <a:r>
              <a:rPr lang="en-GB" b="1" dirty="0" err="1">
                <a:solidFill>
                  <a:srgbClr val="182536"/>
                </a:solidFill>
              </a:rPr>
              <a:t>upravljanje</a:t>
            </a:r>
            <a:r>
              <a:rPr lang="en-RS" b="1" dirty="0">
                <a:solidFill>
                  <a:srgbClr val="182536"/>
                </a:solidFill>
              </a:rPr>
              <a:t> zahtevima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9A6EE-8BD9-864D-8711-9FBE30BAB9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530" y="14288"/>
            <a:ext cx="2774469" cy="5664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892F70-9FE6-9742-9E9E-188E92D2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16</a:t>
            </a:fld>
            <a:endParaRPr lang="en-R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3860B-43CB-C741-9EE4-56DD5A51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03369"/>
            <a:ext cx="9905999" cy="3606799"/>
          </a:xfrm>
        </p:spPr>
        <p:txBody>
          <a:bodyPr>
            <a:normAutofit/>
          </a:bodyPr>
          <a:lstStyle/>
          <a:p>
            <a:r>
              <a:rPr lang="en-GB" dirty="0" err="1"/>
              <a:t>Bavi</a:t>
            </a:r>
            <a:r>
              <a:rPr lang="en-GB" dirty="0"/>
              <a:t> se </a:t>
            </a:r>
            <a:r>
              <a:rPr lang="en-GB" dirty="0" err="1"/>
              <a:t>upravljanjem</a:t>
            </a:r>
            <a:r>
              <a:rPr lang="en-GB" dirty="0"/>
              <a:t> </a:t>
            </a:r>
            <a:r>
              <a:rPr lang="en-GB" dirty="0" err="1"/>
              <a:t>izmenama</a:t>
            </a:r>
            <a:r>
              <a:rPr lang="en-GB" dirty="0"/>
              <a:t> </a:t>
            </a:r>
            <a:r>
              <a:rPr lang="en-GB" dirty="0" err="1"/>
              <a:t>projektnih</a:t>
            </a:r>
            <a:r>
              <a:rPr lang="en-GB" dirty="0"/>
              <a:t> </a:t>
            </a:r>
            <a:r>
              <a:rPr lang="en-GB" dirty="0" err="1"/>
              <a:t>zahteva</a:t>
            </a:r>
            <a:r>
              <a:rPr lang="en-GB" dirty="0"/>
              <a:t> u </a:t>
            </a:r>
            <a:r>
              <a:rPr lang="en-GB" dirty="0" err="1"/>
              <a:t>različitim</a:t>
            </a:r>
            <a:r>
              <a:rPr lang="en-GB" dirty="0"/>
              <a:t> </a:t>
            </a:r>
            <a:r>
              <a:rPr lang="en-GB" dirty="0" err="1"/>
              <a:t>fazama</a:t>
            </a:r>
            <a:r>
              <a:rPr lang="en-GB" dirty="0"/>
              <a:t> </a:t>
            </a:r>
            <a:r>
              <a:rPr lang="en-GB" dirty="0" err="1"/>
              <a:t>razvoja</a:t>
            </a:r>
            <a:r>
              <a:rPr lang="en-GB" dirty="0"/>
              <a:t>  </a:t>
            </a:r>
            <a:r>
              <a:rPr lang="en-GB" dirty="0" err="1"/>
              <a:t>obezbeđivanjem</a:t>
            </a:r>
            <a:r>
              <a:rPr lang="en-GB" dirty="0"/>
              <a:t> </a:t>
            </a:r>
            <a:r>
              <a:rPr lang="en-GB" dirty="0" err="1"/>
              <a:t>ažurnosti</a:t>
            </a:r>
            <a:r>
              <a:rPr lang="en-GB" dirty="0"/>
              <a:t> </a:t>
            </a:r>
            <a:r>
              <a:rPr lang="en-GB" dirty="0" err="1"/>
              <a:t>skupa</a:t>
            </a:r>
            <a:r>
              <a:rPr lang="en-GB" dirty="0"/>
              <a:t> </a:t>
            </a:r>
            <a:r>
              <a:rPr lang="en-GB" dirty="0" err="1"/>
              <a:t>usvojenih</a:t>
            </a:r>
            <a:r>
              <a:rPr lang="en-GB" dirty="0"/>
              <a:t> </a:t>
            </a:r>
            <a:r>
              <a:rPr lang="en-GB" dirty="0" err="1"/>
              <a:t>izmena</a:t>
            </a:r>
            <a:endParaRPr lang="en-GB" dirty="0"/>
          </a:p>
          <a:p>
            <a:r>
              <a:rPr lang="en-GB" dirty="0" err="1"/>
              <a:t>Evolucija</a:t>
            </a:r>
            <a:r>
              <a:rPr lang="en-GB" dirty="0"/>
              <a:t> </a:t>
            </a:r>
            <a:r>
              <a:rPr lang="en-GB" dirty="0" err="1"/>
              <a:t>zahteva</a:t>
            </a:r>
            <a:endParaRPr lang="en-GB" dirty="0"/>
          </a:p>
          <a:p>
            <a:pPr marL="0" indent="0">
              <a:buNone/>
            </a:pPr>
            <a:endParaRPr lang="en-RS" dirty="0"/>
          </a:p>
          <a:p>
            <a:pPr lvl="2">
              <a:buFont typeface="Wingdings" pitchFamily="2" charset="2"/>
              <a:buChar char="Ø"/>
            </a:pPr>
            <a:endParaRPr lang="en-R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2ABC569-683A-DD4A-967F-54CC2F964E3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47215" y="3429000"/>
            <a:ext cx="5925186" cy="277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42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0E76-A98E-D346-8BCF-C64FA44C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6" y="123830"/>
            <a:ext cx="7245351" cy="1478570"/>
          </a:xfrm>
        </p:spPr>
        <p:txBody>
          <a:bodyPr/>
          <a:lstStyle/>
          <a:p>
            <a:r>
              <a:rPr lang="en-GB" b="1" dirty="0" err="1">
                <a:solidFill>
                  <a:srgbClr val="182536"/>
                </a:solidFill>
              </a:rPr>
              <a:t>Upravljanje</a:t>
            </a:r>
            <a:r>
              <a:rPr lang="en-GB" b="1" dirty="0">
                <a:solidFill>
                  <a:srgbClr val="182536"/>
                </a:solidFill>
              </a:rPr>
              <a:t> </a:t>
            </a:r>
            <a:r>
              <a:rPr lang="en-GB" b="1" dirty="0" err="1">
                <a:solidFill>
                  <a:srgbClr val="182536"/>
                </a:solidFill>
              </a:rPr>
              <a:t>zahtevima</a:t>
            </a:r>
            <a:r>
              <a:rPr lang="en-GB" b="1" dirty="0">
                <a:solidFill>
                  <a:srgbClr val="182536"/>
                </a:solidFill>
              </a:rPr>
              <a:t> – </a:t>
            </a:r>
            <a:r>
              <a:rPr lang="en-GB" b="1" dirty="0" err="1">
                <a:solidFill>
                  <a:srgbClr val="182536"/>
                </a:solidFill>
              </a:rPr>
              <a:t>planiranje</a:t>
            </a:r>
            <a:r>
              <a:rPr lang="en-GB" b="1" dirty="0">
                <a:solidFill>
                  <a:srgbClr val="182536"/>
                </a:solidFill>
              </a:rPr>
              <a:t> </a:t>
            </a:r>
            <a:endParaRPr lang="en-RS" b="1" dirty="0">
              <a:solidFill>
                <a:srgbClr val="18253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9A6EE-8BD9-864D-8711-9FBE30BAB9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530" y="14288"/>
            <a:ext cx="2774469" cy="5664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892F70-9FE6-9742-9E9E-188E92D2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17</a:t>
            </a:fld>
            <a:endParaRPr lang="en-R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3860B-43CB-C741-9EE4-56DD5A51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38296"/>
            <a:ext cx="9905999" cy="4952999"/>
          </a:xfrm>
        </p:spPr>
        <p:txBody>
          <a:bodyPr>
            <a:normAutofit/>
          </a:bodyPr>
          <a:lstStyle/>
          <a:p>
            <a:r>
              <a:rPr lang="en-RS" dirty="0"/>
              <a:t>Prva faza u procesu upravljanja zahtevima </a:t>
            </a:r>
          </a:p>
          <a:p>
            <a:r>
              <a:rPr lang="en-RS" dirty="0"/>
              <a:t>U ovoj fazi se donose sledeće odluke 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RS" dirty="0"/>
              <a:t>Identifikacija zahteva – svaki zahtev mora da ima jedinstvenu identifikaciju tako da se može pomešati sa drugim zahtevima, kao i da se omogući ocena primene zahteva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P</a:t>
            </a:r>
            <a:r>
              <a:rPr lang="en-RS" dirty="0"/>
              <a:t>roces upravljanje promenama – skup aktivnosti koje ocenjuju efekat i troškove vezane za promene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P</a:t>
            </a:r>
            <a:r>
              <a:rPr lang="en-RS" dirty="0"/>
              <a:t>ristupi praćenju primene zahteva – definišu odnose između svakog zahteva i između zahteva i projektovanja sistema koji se teba pratiti i zapisivati; određuju i način održavanja ovih zapisa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P</a:t>
            </a:r>
            <a:r>
              <a:rPr lang="en-RS" dirty="0"/>
              <a:t>odrška alata – neophodno je korišćenje alata zbog obrade velikih količina informacija</a:t>
            </a:r>
          </a:p>
          <a:p>
            <a:pPr marL="914400" lvl="1" indent="-457200">
              <a:buFont typeface="+mj-lt"/>
              <a:buAutoNum type="arabicPeriod"/>
            </a:pPr>
            <a:endParaRPr lang="en-RS" dirty="0"/>
          </a:p>
        </p:txBody>
      </p:sp>
    </p:spTree>
    <p:extLst>
      <p:ext uri="{BB962C8B-B14F-4D97-AF65-F5344CB8AC3E}">
        <p14:creationId xmlns:p14="http://schemas.microsoft.com/office/powerpoint/2010/main" val="3954284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0E76-A98E-D346-8BCF-C64FA44C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3814"/>
            <a:ext cx="9905998" cy="1478570"/>
          </a:xfrm>
        </p:spPr>
        <p:txBody>
          <a:bodyPr/>
          <a:lstStyle/>
          <a:p>
            <a:r>
              <a:rPr lang="en-GB" b="1" dirty="0">
                <a:solidFill>
                  <a:srgbClr val="182536"/>
                </a:solidFill>
              </a:rPr>
              <a:t>P</a:t>
            </a:r>
            <a:r>
              <a:rPr lang="en-RS" b="1" dirty="0">
                <a:solidFill>
                  <a:srgbClr val="182536"/>
                </a:solidFill>
              </a:rPr>
              <a:t>rimer upravljanja zahtevima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9A6EE-8BD9-864D-8711-9FBE30BAB9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530" y="14288"/>
            <a:ext cx="2774469" cy="5664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892F70-9FE6-9742-9E9E-188E92D2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18</a:t>
            </a:fld>
            <a:endParaRPr lang="en-RS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6854CF25-BD93-B040-95DB-BDC294A3BE9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2100" y="1295400"/>
            <a:ext cx="7724626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27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0E76-A98E-D346-8BCF-C64FA44C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3814"/>
            <a:ext cx="9905998" cy="1478570"/>
          </a:xfrm>
        </p:spPr>
        <p:txBody>
          <a:bodyPr/>
          <a:lstStyle/>
          <a:p>
            <a:r>
              <a:rPr lang="sr-Latn-RS" b="1" dirty="0">
                <a:solidFill>
                  <a:srgbClr val="182536"/>
                </a:solidFill>
              </a:rPr>
              <a:t>literatura</a:t>
            </a:r>
            <a:endParaRPr lang="en-RS" b="1" dirty="0">
              <a:solidFill>
                <a:srgbClr val="18253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9A6EE-8BD9-864D-8711-9FBE30BAB9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530" y="14288"/>
            <a:ext cx="2774469" cy="5664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892F70-9FE6-9742-9E9E-188E92D2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19</a:t>
            </a:fld>
            <a:endParaRPr lang="en-R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E8D6C-DE18-2044-94AB-C65F6BA83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02384"/>
            <a:ext cx="9905999" cy="4746015"/>
          </a:xfrm>
        </p:spPr>
        <p:txBody>
          <a:bodyPr>
            <a:normAutofit/>
          </a:bodyPr>
          <a:lstStyle/>
          <a:p>
            <a:r>
              <a:rPr lang="en-RS" dirty="0"/>
              <a:t>Uvod u softversko inženjerstvo, Softverski procesi II deo, priručnik za studente 2019, Prof. dr Ljubomir Lazić redovni profesor</a:t>
            </a:r>
          </a:p>
          <a:p>
            <a:r>
              <a:rPr lang="en-RS" dirty="0"/>
              <a:t>Uvod u softversko inženjerstvo, Inženjerstvo zahteva, priručnik za studente 2019, Prof. dr Ljubomir Lazić redovni profesor</a:t>
            </a:r>
          </a:p>
          <a:p>
            <a:r>
              <a:rPr lang="en-RS" dirty="0"/>
              <a:t>Projektovanje informacionih sistema, Univerzitet Singidunum 2020, Mišković Vladislav </a:t>
            </a:r>
          </a:p>
          <a:p>
            <a:r>
              <a:rPr lang="en-RS" dirty="0"/>
              <a:t>Somerville I, Software Engineering, 10th Ed, Pearson Education, 2016</a:t>
            </a:r>
          </a:p>
          <a:p>
            <a:r>
              <a:rPr lang="en-RS"/>
              <a:t>Software Requirements Third Edition, Karl Wiegers and Joy Beatty</a:t>
            </a:r>
            <a:endParaRPr lang="en-RS" dirty="0"/>
          </a:p>
          <a:p>
            <a:endParaRPr lang="en-RS" dirty="0"/>
          </a:p>
          <a:p>
            <a:endParaRPr lang="en-RS" dirty="0"/>
          </a:p>
          <a:p>
            <a:endParaRPr lang="en-RS" dirty="0"/>
          </a:p>
        </p:txBody>
      </p:sp>
    </p:spTree>
    <p:extLst>
      <p:ext uri="{BB962C8B-B14F-4D97-AF65-F5344CB8AC3E}">
        <p14:creationId xmlns:p14="http://schemas.microsoft.com/office/powerpoint/2010/main" val="1653887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0E76-A98E-D346-8BCF-C64FA44C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140" y="14288"/>
            <a:ext cx="9905998" cy="1478570"/>
          </a:xfrm>
        </p:spPr>
        <p:txBody>
          <a:bodyPr/>
          <a:lstStyle/>
          <a:p>
            <a:r>
              <a:rPr lang="en-RS" b="1" dirty="0">
                <a:solidFill>
                  <a:srgbClr val="182536"/>
                </a:solidFill>
              </a:rPr>
              <a:t>UVOD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9A6EE-8BD9-864D-8711-9FBE30BAB9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530" y="14288"/>
            <a:ext cx="2774469" cy="5664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892F70-9FE6-9742-9E9E-188E92D2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2</a:t>
            </a:fld>
            <a:endParaRPr lang="en-R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920D80A-785A-7644-9BF7-CBE88A3AD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8448" y="1403839"/>
            <a:ext cx="9905999" cy="48445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RS" b="1" dirty="0"/>
              <a:t>Definicija</a:t>
            </a:r>
          </a:p>
          <a:p>
            <a:pPr lvl="1">
              <a:buFont typeface="Wingdings" pitchFamily="2" charset="2"/>
              <a:buChar char="Ø"/>
            </a:pPr>
            <a:r>
              <a:rPr lang="en-RS" dirty="0"/>
              <a:t> Inženjersto zahteva je sistematski i </a:t>
            </a:r>
            <a:r>
              <a:rPr lang="en-RS"/>
              <a:t>disciplinovan pristup </a:t>
            </a:r>
            <a:r>
              <a:rPr lang="en-RS" dirty="0"/>
              <a:t>specifikaciji i upravljanju    zahtevima </a:t>
            </a:r>
            <a:br>
              <a:rPr lang="en-RS" dirty="0"/>
            </a:br>
            <a:endParaRPr lang="en-RS" dirty="0"/>
          </a:p>
          <a:p>
            <a:pPr marL="0" indent="0">
              <a:buNone/>
            </a:pPr>
            <a:r>
              <a:rPr lang="en-RS" b="1" dirty="0"/>
              <a:t>Ciljevi</a:t>
            </a:r>
            <a:r>
              <a:rPr lang="en-RS" dirty="0"/>
              <a:t> </a:t>
            </a:r>
          </a:p>
          <a:p>
            <a:pPr lvl="1">
              <a:buFont typeface="Wingdings" pitchFamily="2" charset="2"/>
              <a:buChar char="Ø"/>
            </a:pPr>
            <a:r>
              <a:rPr lang="en-RS" dirty="0"/>
              <a:t> Postizanje konsenzusa među zainteresovanim stranama o ovim zahtevima, njihovo dokumentovanje prema datim standardima i sistematsko upravljanje zahtevima</a:t>
            </a:r>
          </a:p>
          <a:p>
            <a:pPr lvl="1">
              <a:buFont typeface="Wingdings" pitchFamily="2" charset="2"/>
              <a:buChar char="Ø"/>
            </a:pPr>
            <a:r>
              <a:rPr lang="en-RS" dirty="0"/>
              <a:t> Razumevanje i dokumentovanje želja i potreba zainteresovanih strana, zatim specifikovanje i upravljanje zahtevima na način da se smanji rizik od izrade sistema koji ne ispunjava želje i potrebe zainteresovanih strana</a:t>
            </a:r>
          </a:p>
          <a:p>
            <a:pPr lvl="1"/>
            <a:endParaRPr lang="en-RS" dirty="0"/>
          </a:p>
        </p:txBody>
      </p:sp>
      <p:pic>
        <p:nvPicPr>
          <p:cNvPr id="15" name="Graphic 14" descr="Bullseye">
            <a:extLst>
              <a:ext uri="{FF2B5EF4-FFF2-40B4-BE49-F238E27FC236}">
                <a16:creationId xmlns:a16="http://schemas.microsoft.com/office/drawing/2014/main" id="{261394E5-C556-0245-B502-40781B505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484" y="3366108"/>
            <a:ext cx="715964" cy="715964"/>
          </a:xfrm>
          <a:prstGeom prst="rect">
            <a:avLst/>
          </a:prstGeom>
        </p:spPr>
      </p:pic>
      <p:pic>
        <p:nvPicPr>
          <p:cNvPr id="17" name="Graphic 16" descr="Teacher">
            <a:extLst>
              <a:ext uri="{FF2B5EF4-FFF2-40B4-BE49-F238E27FC236}">
                <a16:creationId xmlns:a16="http://schemas.microsoft.com/office/drawing/2014/main" id="{9C50AAA8-ED85-424E-BE81-998568B3FE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9626" y="1295705"/>
            <a:ext cx="788986" cy="78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17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0E76-A98E-D346-8BCF-C64FA44C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6" y="23814"/>
            <a:ext cx="9905998" cy="1478570"/>
          </a:xfrm>
        </p:spPr>
        <p:txBody>
          <a:bodyPr/>
          <a:lstStyle/>
          <a:p>
            <a:r>
              <a:rPr lang="en-RS" b="1" dirty="0">
                <a:solidFill>
                  <a:srgbClr val="182536"/>
                </a:solidFill>
              </a:rPr>
              <a:t>VRSTE PROJEKTNIH ZAHTEVA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9A6EE-8BD9-864D-8711-9FBE30BAB9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530" y="14288"/>
            <a:ext cx="2774469" cy="5664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892F70-9FE6-9742-9E9E-188E92D2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3</a:t>
            </a:fld>
            <a:endParaRPr lang="en-R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3860B-43CB-C741-9EE4-56DD5A51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183" y="1214438"/>
            <a:ext cx="9905999" cy="5214937"/>
          </a:xfrm>
        </p:spPr>
        <p:txBody>
          <a:bodyPr/>
          <a:lstStyle/>
          <a:p>
            <a:pPr marL="0" indent="0">
              <a:buNone/>
            </a:pPr>
            <a:r>
              <a:rPr lang="en-RS" b="1" dirty="0"/>
              <a:t>Prema nivou apstrakcije</a:t>
            </a:r>
          </a:p>
          <a:p>
            <a:pPr lvl="1">
              <a:buFont typeface="Wingdings" pitchFamily="2" charset="2"/>
              <a:buChar char="Ø"/>
            </a:pPr>
            <a:r>
              <a:rPr lang="en-RS" dirty="0"/>
              <a:t> korisnički – razumljivi korisniku i drugim učesnicima; koristi se neetički način izražavanja 		   (npr Use Case)	</a:t>
            </a:r>
          </a:p>
          <a:p>
            <a:pPr lvl="1">
              <a:buFont typeface="Wingdings" pitchFamily="2" charset="2"/>
              <a:buChar char="Ø"/>
            </a:pPr>
            <a:r>
              <a:rPr lang="en-RS" dirty="0"/>
              <a:t> sistemski – detaljnija, tehnički orijentisana kompletna specifikacija celog sistema</a:t>
            </a:r>
          </a:p>
          <a:p>
            <a:pPr marL="0" indent="0">
              <a:buNone/>
            </a:pPr>
            <a:r>
              <a:rPr lang="en-RS" b="1" dirty="0"/>
              <a:t>Prema objektu</a:t>
            </a:r>
          </a:p>
          <a:p>
            <a:pPr lvl="1">
              <a:buFont typeface="Wingdings" pitchFamily="2" charset="2"/>
              <a:buChar char="Ø"/>
            </a:pPr>
            <a:r>
              <a:rPr lang="en-RS" dirty="0"/>
              <a:t> funkcionalni – bavi se funkcionisanjem sistema</a:t>
            </a:r>
          </a:p>
          <a:p>
            <a:pPr lvl="1">
              <a:buFont typeface="Wingdings" pitchFamily="2" charset="2"/>
              <a:buChar char="Ø"/>
            </a:pPr>
            <a:r>
              <a:rPr lang="en-RS" dirty="0"/>
              <a:t> nefunkcionalni – odnose se na ceo sistem i na to koliko bi dobro nešto trebalo da radi       		         bave se ograničenjima u funkcionisanju sistema; opšti kriterijumi su 		         kvalitet, bezbednost i zavisnost; obično se izražavaju kvantitativno i 		         mogu se proveriti testiranjem</a:t>
            </a:r>
          </a:p>
          <a:p>
            <a:pPr lvl="1">
              <a:buFont typeface="Wingdings" pitchFamily="2" charset="2"/>
              <a:buChar char="Ø"/>
            </a:pPr>
            <a:r>
              <a:rPr lang="en-RS" dirty="0"/>
              <a:t> pravni zahtevi – zahtevi okruženja; industrijski zahtevi</a:t>
            </a:r>
          </a:p>
          <a:p>
            <a:pPr marL="457200" lvl="1" indent="0">
              <a:buNone/>
            </a:pPr>
            <a:endParaRPr lang="en-RS" dirty="0"/>
          </a:p>
        </p:txBody>
      </p:sp>
      <p:pic>
        <p:nvPicPr>
          <p:cNvPr id="16" name="Graphic 15" descr="Postit Notes">
            <a:extLst>
              <a:ext uri="{FF2B5EF4-FFF2-40B4-BE49-F238E27FC236}">
                <a16:creationId xmlns:a16="http://schemas.microsoft.com/office/drawing/2014/main" id="{7F97929E-7D00-BC49-AE85-FBC2FB28C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3288" y="2714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63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0E76-A98E-D346-8BCF-C64FA44C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140" y="23814"/>
            <a:ext cx="9905998" cy="1478570"/>
          </a:xfrm>
        </p:spPr>
        <p:txBody>
          <a:bodyPr/>
          <a:lstStyle/>
          <a:p>
            <a:r>
              <a:rPr lang="en-RS" b="1" dirty="0">
                <a:solidFill>
                  <a:srgbClr val="182536"/>
                </a:solidFill>
              </a:rPr>
              <a:t>Dokument sa zahtevima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9A6EE-8BD9-864D-8711-9FBE30BAB9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530" y="14288"/>
            <a:ext cx="2774469" cy="5664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892F70-9FE6-9742-9E9E-188E92D2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4</a:t>
            </a:fld>
            <a:endParaRPr lang="en-R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3860B-43CB-C741-9EE4-56DD5A51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14438"/>
            <a:ext cx="9905999" cy="5214937"/>
          </a:xfrm>
        </p:spPr>
        <p:txBody>
          <a:bodyPr>
            <a:normAutofit/>
          </a:bodyPr>
          <a:lstStyle/>
          <a:p>
            <a:r>
              <a:rPr lang="en-RS" dirty="0"/>
              <a:t>Zvanični dokument koji bi razvojni tim trebalo da primeni</a:t>
            </a:r>
          </a:p>
          <a:p>
            <a:r>
              <a:rPr lang="en-RS" dirty="0"/>
              <a:t>Uključuje i zahteve korisnika i detaljniju specifikaciju zahteva za sistem</a:t>
            </a:r>
          </a:p>
          <a:p>
            <a:pPr marL="0" indent="0">
              <a:buNone/>
            </a:pPr>
            <a:endParaRPr lang="en-R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5D0ECAD-99C6-C24E-A77E-1488667D25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79057" y="2446246"/>
            <a:ext cx="4401036" cy="3983129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755AE04-6CDF-C74D-909F-0CECBA5C063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04163" y="2446246"/>
            <a:ext cx="5468458" cy="398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77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0E76-A98E-D346-8BCF-C64FA44C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6" y="295286"/>
            <a:ext cx="6816726" cy="1478570"/>
          </a:xfrm>
        </p:spPr>
        <p:txBody>
          <a:bodyPr/>
          <a:lstStyle/>
          <a:p>
            <a:r>
              <a:rPr lang="en-RS" b="1" dirty="0">
                <a:solidFill>
                  <a:srgbClr val="182536"/>
                </a:solidFill>
              </a:rPr>
              <a:t>Glavne faze procesa inženjerstva zahteva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9A6EE-8BD9-864D-8711-9FBE30BAB9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530" y="14288"/>
            <a:ext cx="2774469" cy="5664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892F70-9FE6-9742-9E9E-188E92D2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5</a:t>
            </a:fld>
            <a:endParaRPr lang="en-R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3860B-43CB-C741-9EE4-56DD5A51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0761"/>
            <a:ext cx="9905999" cy="2976562"/>
          </a:xfrm>
        </p:spPr>
        <p:txBody>
          <a:bodyPr>
            <a:normAutofit lnSpcReduction="10000"/>
          </a:bodyPr>
          <a:lstStyle/>
          <a:p>
            <a:r>
              <a:rPr lang="en-RS" dirty="0"/>
              <a:t>STUDIJA IZVODLJIVOSTI – ocena da li je proces koristan za poslovanje</a:t>
            </a:r>
          </a:p>
          <a:p>
            <a:r>
              <a:rPr lang="en-RS" dirty="0"/>
              <a:t>IZVOĐENJE I ANALIZA ZAHTEVA – otkrivanje zahteva, klasifikacija i organizacija zahteva određivanje prioriteta zahteva i pregovaranje </a:t>
            </a:r>
          </a:p>
          <a:p>
            <a:r>
              <a:rPr lang="en-RS" dirty="0"/>
              <a:t>SPECIFIKACIJA ZAHTEVA – konverzija zahteva u standardni oblik</a:t>
            </a:r>
          </a:p>
          <a:p>
            <a:r>
              <a:rPr lang="en-RS" dirty="0"/>
              <a:t>VALIDACIJA ZAHTEVA – provera da zahtevi odražavaju sistem koji kupac/korisnik želi</a:t>
            </a:r>
          </a:p>
        </p:txBody>
      </p:sp>
      <p:pic>
        <p:nvPicPr>
          <p:cNvPr id="13" name="Graphic 12" descr="Priorities">
            <a:extLst>
              <a:ext uri="{FF2B5EF4-FFF2-40B4-BE49-F238E27FC236}">
                <a16:creationId xmlns:a16="http://schemas.microsoft.com/office/drawing/2014/main" id="{D08DF3A2-E139-4144-BC17-A93B66AE4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6025" y="4963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60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0E76-A98E-D346-8BCF-C64FA44C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95280"/>
            <a:ext cx="9905998" cy="1478570"/>
          </a:xfrm>
        </p:spPr>
        <p:txBody>
          <a:bodyPr/>
          <a:lstStyle/>
          <a:p>
            <a:r>
              <a:rPr lang="en-RS" b="1" dirty="0">
                <a:solidFill>
                  <a:srgbClr val="182536"/>
                </a:solidFill>
              </a:rPr>
              <a:t>STUDIJA IZVODLJIVOSTi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9A6EE-8BD9-864D-8711-9FBE30BAB9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530" y="14288"/>
            <a:ext cx="2774469" cy="5664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892F70-9FE6-9742-9E9E-188E92D2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6</a:t>
            </a:fld>
            <a:endParaRPr lang="en-R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3860B-43CB-C741-9EE4-56DD5A51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43739"/>
            <a:ext cx="9905999" cy="4504659"/>
          </a:xfrm>
        </p:spPr>
        <p:txBody>
          <a:bodyPr>
            <a:normAutofit/>
          </a:bodyPr>
          <a:lstStyle/>
          <a:p>
            <a:r>
              <a:rPr lang="en-RS" dirty="0"/>
              <a:t>Procena je napravljena u skladu sa tim da li identifikovane potrebe korisnika mogu biti zadovoljene korišćenjem postojećeg softvera i hardverskih tehnologija</a:t>
            </a:r>
          </a:p>
          <a:p>
            <a:r>
              <a:rPr lang="en-GB" dirty="0"/>
              <a:t>N</a:t>
            </a:r>
            <a:r>
              <a:rPr lang="en-RS" dirty="0"/>
              <a:t>a osnovu studije donosi se odluka da li predloženi sistem može biti razvijen u okvirima budžeta</a:t>
            </a:r>
          </a:p>
          <a:p>
            <a:r>
              <a:rPr lang="en-GB" dirty="0"/>
              <a:t>R</a:t>
            </a:r>
            <a:r>
              <a:rPr lang="en-RS" dirty="0"/>
              <a:t>elativno jeftina i brzo urađena</a:t>
            </a:r>
          </a:p>
          <a:p>
            <a:r>
              <a:rPr lang="en-GB" dirty="0"/>
              <a:t>R</a:t>
            </a:r>
            <a:r>
              <a:rPr lang="en-RS" dirty="0"/>
              <a:t>ezultat pruža informaciju na osnovu koje se odlučuje da li se nastavlja sa detaljnijom analizom</a:t>
            </a:r>
          </a:p>
          <a:p>
            <a:endParaRPr lang="en-RS" dirty="0"/>
          </a:p>
        </p:txBody>
      </p:sp>
      <p:pic>
        <p:nvPicPr>
          <p:cNvPr id="9" name="Graphic 8" descr="Workflow">
            <a:extLst>
              <a:ext uri="{FF2B5EF4-FFF2-40B4-BE49-F238E27FC236}">
                <a16:creationId xmlns:a16="http://schemas.microsoft.com/office/drawing/2014/main" id="{EAE3A276-F8E7-A247-BC31-AB5381476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0933" y="5572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98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0E76-A98E-D346-8BCF-C64FA44C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3814"/>
            <a:ext cx="9905998" cy="1478570"/>
          </a:xfrm>
        </p:spPr>
        <p:txBody>
          <a:bodyPr/>
          <a:lstStyle/>
          <a:p>
            <a:r>
              <a:rPr lang="en-RS" b="1" dirty="0">
                <a:solidFill>
                  <a:srgbClr val="182536"/>
                </a:solidFill>
              </a:rPr>
              <a:t>Izvođenje i analiza zahteva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9A6EE-8BD9-864D-8711-9FBE30BAB9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530" y="14288"/>
            <a:ext cx="2774469" cy="5664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892F70-9FE6-9742-9E9E-188E92D2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7</a:t>
            </a:fld>
            <a:endParaRPr lang="en-R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3860B-43CB-C741-9EE4-56DD5A51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440500"/>
            <a:ext cx="9905999" cy="4504659"/>
          </a:xfrm>
        </p:spPr>
        <p:txBody>
          <a:bodyPr>
            <a:normAutofit/>
          </a:bodyPr>
          <a:lstStyle/>
          <a:p>
            <a:r>
              <a:rPr lang="en-RS" dirty="0"/>
              <a:t>Proces izvođenja zahteva sistema preko posmatranja postojećiih sistema, diskusije sa potencijalnim kupcima, analize zahteva, itd</a:t>
            </a:r>
          </a:p>
          <a:p>
            <a:r>
              <a:rPr lang="en-RS" dirty="0"/>
              <a:t>Može obuhvatiti razvoj jednog ili više različitih modela sistema i prototipova</a:t>
            </a:r>
          </a:p>
          <a:p>
            <a:r>
              <a:rPr lang="en-GB" dirty="0"/>
              <a:t>P</a:t>
            </a:r>
            <a:r>
              <a:rPr lang="en-RS" dirty="0"/>
              <a:t>omaže analitičarima u razumevanju sistema za koji se radi specifikacija</a:t>
            </a:r>
          </a:p>
          <a:p>
            <a:pPr marL="0" indent="0">
              <a:buNone/>
            </a:pPr>
            <a:endParaRPr lang="en-R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7EFC6D6-52E3-1848-BE82-C9B1408390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2179" y="3891930"/>
            <a:ext cx="3568066" cy="2699423"/>
          </a:xfrm>
          <a:prstGeom prst="rect">
            <a:avLst/>
          </a:prstGeom>
        </p:spPr>
      </p:pic>
      <p:pic>
        <p:nvPicPr>
          <p:cNvPr id="12" name="Graphic 11" descr="Research">
            <a:extLst>
              <a:ext uri="{FF2B5EF4-FFF2-40B4-BE49-F238E27FC236}">
                <a16:creationId xmlns:a16="http://schemas.microsoft.com/office/drawing/2014/main" id="{48946B95-3BB4-3545-B6A4-AD326F85A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15741" y="2749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32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0E76-A98E-D346-8BCF-C64FA44C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3814"/>
            <a:ext cx="9905998" cy="1478570"/>
          </a:xfrm>
        </p:spPr>
        <p:txBody>
          <a:bodyPr/>
          <a:lstStyle/>
          <a:p>
            <a:r>
              <a:rPr lang="en-GB" b="1" dirty="0">
                <a:solidFill>
                  <a:srgbClr val="182536"/>
                </a:solidFill>
              </a:rPr>
              <a:t>S</a:t>
            </a:r>
            <a:r>
              <a:rPr lang="en-RS" b="1" dirty="0">
                <a:solidFill>
                  <a:srgbClr val="182536"/>
                </a:solidFill>
              </a:rPr>
              <a:t>pecifikacija zahteva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9A6EE-8BD9-864D-8711-9FBE30BAB9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530" y="14288"/>
            <a:ext cx="2774469" cy="5664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892F70-9FE6-9742-9E9E-188E92D2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8</a:t>
            </a:fld>
            <a:endParaRPr lang="en-R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3860B-43CB-C741-9EE4-56DD5A51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06501"/>
            <a:ext cx="9905999" cy="5041898"/>
          </a:xfrm>
        </p:spPr>
        <p:txBody>
          <a:bodyPr>
            <a:normAutofit/>
          </a:bodyPr>
          <a:lstStyle/>
          <a:p>
            <a:r>
              <a:rPr lang="en-GB" dirty="0"/>
              <a:t>P</a:t>
            </a:r>
            <a:r>
              <a:rPr lang="en-RS" dirty="0"/>
              <a:t>redstavlja aktivnost prevođenja informacija skupljenih tokom analize u dokument koji definiše skup korisničkih ili sistemskih zahteva</a:t>
            </a:r>
          </a:p>
          <a:p>
            <a:r>
              <a:rPr lang="en-GB" dirty="0"/>
              <a:t>Z</a:t>
            </a:r>
            <a:r>
              <a:rPr lang="en-RS" dirty="0"/>
              <a:t>ahtevi sistema su proširene verzije zahteva korisnika i koriste se kao početna tačka projektovanja sistema</a:t>
            </a:r>
          </a:p>
          <a:p>
            <a:r>
              <a:rPr lang="en-GB" dirty="0"/>
              <a:t>N</a:t>
            </a:r>
            <a:r>
              <a:rPr lang="en-RS" dirty="0"/>
              <a:t>ačini pisanja zahteva sistema </a:t>
            </a:r>
          </a:p>
          <a:p>
            <a:pPr lvl="1">
              <a:buFont typeface="Wingdings" pitchFamily="2" charset="2"/>
              <a:buChar char="Ø"/>
            </a:pPr>
            <a:r>
              <a:rPr lang="en-RS" dirty="0"/>
              <a:t> običnim jezikom – objašnjava razlog postavljanja zahteva i daje informaciju o tome ko je postavio zahtev; obično kroz jednu rečenicu</a:t>
            </a:r>
          </a:p>
          <a:p>
            <a:pPr lvl="1">
              <a:buFont typeface="Wingdings" pitchFamily="2" charset="2"/>
              <a:buChar char="Ø"/>
            </a:pPr>
            <a:r>
              <a:rPr lang="en-RS" dirty="0"/>
              <a:t> strukturisanom formulom – koristi uzorke za pisanje zahteva sistema</a:t>
            </a:r>
          </a:p>
          <a:p>
            <a:pPr lvl="1">
              <a:buFont typeface="Wingdings" pitchFamily="2" charset="2"/>
              <a:buChar char="Ø"/>
            </a:pPr>
            <a:r>
              <a:rPr lang="en-RS" dirty="0"/>
              <a:t> primenom standardizovanog formulara – primenom ovog načina definisanja zahteva smanjuje se njihova promenljivost, a zahtevi su efektivnije organizovani</a:t>
            </a:r>
          </a:p>
          <a:p>
            <a:endParaRPr lang="en-RS" dirty="0"/>
          </a:p>
        </p:txBody>
      </p:sp>
      <p:pic>
        <p:nvPicPr>
          <p:cNvPr id="6" name="Graphic 5" descr="Clipboard Partially Ticked">
            <a:extLst>
              <a:ext uri="{FF2B5EF4-FFF2-40B4-BE49-F238E27FC236}">
                <a16:creationId xmlns:a16="http://schemas.microsoft.com/office/drawing/2014/main" id="{5B601AA7-585F-3844-B688-B9C5C7DE2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2987" y="2635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50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0E76-A98E-D346-8BCF-C64FA44C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564" y="23814"/>
            <a:ext cx="9905998" cy="1478570"/>
          </a:xfrm>
        </p:spPr>
        <p:txBody>
          <a:bodyPr/>
          <a:lstStyle/>
          <a:p>
            <a:r>
              <a:rPr lang="en-GB" b="1" dirty="0">
                <a:solidFill>
                  <a:srgbClr val="182536"/>
                </a:solidFill>
              </a:rPr>
              <a:t>V</a:t>
            </a:r>
            <a:r>
              <a:rPr lang="en-RS" b="1" dirty="0">
                <a:solidFill>
                  <a:srgbClr val="182536"/>
                </a:solidFill>
              </a:rPr>
              <a:t>alidacija zahteva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9A6EE-8BD9-864D-8711-9FBE30BAB9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530" y="14288"/>
            <a:ext cx="2774469" cy="5664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892F70-9FE6-9742-9E9E-188E92D2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082B-5C46-6046-AB8E-B37540904BCE}" type="slidenum">
              <a:rPr lang="en-RS" smtClean="0"/>
              <a:t>9</a:t>
            </a:fld>
            <a:endParaRPr lang="en-R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3860B-43CB-C741-9EE4-56DD5A51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08100"/>
            <a:ext cx="6808788" cy="457517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</a:t>
            </a:r>
            <a:r>
              <a:rPr lang="en-RS" dirty="0"/>
              <a:t>okom ovog procesa otkrivaju se greške u dokumentaciji o zahtevima  te greške se modifikuju i koriguju</a:t>
            </a:r>
          </a:p>
          <a:p>
            <a:r>
              <a:rPr lang="en-RS" dirty="0"/>
              <a:t>Zahteva kontakt sa različitim ljudima u organizaciji korisnika sistema</a:t>
            </a:r>
          </a:p>
          <a:p>
            <a:r>
              <a:rPr lang="en-GB" dirty="0"/>
              <a:t>S</a:t>
            </a:r>
            <a:r>
              <a:rPr lang="en-RS" dirty="0"/>
              <a:t>vi koji imaju direktni ili indirektni interes na zahteve sistema nazivaju se akterima sistema ( STAKEHOLDERS )</a:t>
            </a:r>
          </a:p>
          <a:p>
            <a:r>
              <a:rPr lang="en-RS" dirty="0"/>
              <a:t>Poslednji korak validacije je test prihvatiljivosti sistema (acceptance testing) </a:t>
            </a:r>
          </a:p>
          <a:p>
            <a:pPr marL="0" indent="0">
              <a:buNone/>
            </a:pPr>
            <a:endParaRPr lang="en-RS" dirty="0"/>
          </a:p>
        </p:txBody>
      </p:sp>
      <p:pic>
        <p:nvPicPr>
          <p:cNvPr id="6" name="Picture 4" descr="The 10 Types of Stakeholders That You Meet in Business">
            <a:extLst>
              <a:ext uri="{FF2B5EF4-FFF2-40B4-BE49-F238E27FC236}">
                <a16:creationId xmlns:a16="http://schemas.microsoft.com/office/drawing/2014/main" id="{A2E004DC-04D2-4A4A-9578-9E6564087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4" t="2927" r="10016" b="14957"/>
          <a:stretch/>
        </p:blipFill>
        <p:spPr bwMode="auto">
          <a:xfrm>
            <a:off x="7950201" y="1865054"/>
            <a:ext cx="4133849" cy="313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Badge Tick">
            <a:extLst>
              <a:ext uri="{FF2B5EF4-FFF2-40B4-BE49-F238E27FC236}">
                <a16:creationId xmlns:a16="http://schemas.microsoft.com/office/drawing/2014/main" id="{90F7BC38-A0CA-2640-8D2F-C7C3F139D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4363" y="2975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967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{26770755-3D53-C440-AFB6-BC8DFCD0B330}tf10001122</Template>
  <TotalTime>1391</TotalTime>
  <Words>936</Words>
  <Application>Microsoft Macintosh PowerPoint</Application>
  <PresentationFormat>Widescreen</PresentationFormat>
  <Paragraphs>108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Tw Cen MT</vt:lpstr>
      <vt:lpstr>Wingdings</vt:lpstr>
      <vt:lpstr>Circuit</vt:lpstr>
      <vt:lpstr>Inženjerstvo zahteva</vt:lpstr>
      <vt:lpstr>UVOD</vt:lpstr>
      <vt:lpstr>VRSTE PROJEKTNIH ZAHTEVA</vt:lpstr>
      <vt:lpstr>Dokument sa zahtevima</vt:lpstr>
      <vt:lpstr>Glavne faze procesa inženjerstva zahteva</vt:lpstr>
      <vt:lpstr>STUDIJA IZVODLJIVOSTi</vt:lpstr>
      <vt:lpstr>Izvođenje i analiza zahteva</vt:lpstr>
      <vt:lpstr>Specifikacija zahteva</vt:lpstr>
      <vt:lpstr>Validacija zahteva</vt:lpstr>
      <vt:lpstr>Proces prikupljanja zahteva</vt:lpstr>
      <vt:lpstr>tehnike prikupljanja zahteva</vt:lpstr>
      <vt:lpstr>Struktuiranje korisničkih zahteva</vt:lpstr>
      <vt:lpstr>dataflow dijagram</vt:lpstr>
      <vt:lpstr>Entity-relationship dijagram</vt:lpstr>
      <vt:lpstr>Use case dijagram</vt:lpstr>
      <vt:lpstr>upravljanje zahtevima</vt:lpstr>
      <vt:lpstr>Upravljanje zahtevima – planiranje </vt:lpstr>
      <vt:lpstr>Primer upravljanja zahtevima</vt:lpstr>
      <vt:lpstr>literatura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Inženjerstvo zahteva</dc:title>
  <dc:creator>Aleksa Topalovic</dc:creator>
  <cp:lastModifiedBy>Aleksa Topalovic</cp:lastModifiedBy>
  <cp:revision>22</cp:revision>
  <dcterms:created xsi:type="dcterms:W3CDTF">2020-10-17T11:02:19Z</dcterms:created>
  <dcterms:modified xsi:type="dcterms:W3CDTF">2020-10-19T12:53:57Z</dcterms:modified>
</cp:coreProperties>
</file>